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859" r:id="rId2"/>
    <p:sldId id="986" r:id="rId3"/>
    <p:sldId id="991" r:id="rId4"/>
    <p:sldId id="992" r:id="rId5"/>
    <p:sldId id="1005" r:id="rId6"/>
    <p:sldId id="993" r:id="rId7"/>
    <p:sldId id="994" r:id="rId8"/>
    <p:sldId id="995" r:id="rId9"/>
    <p:sldId id="999" r:id="rId10"/>
    <p:sldId id="1001" r:id="rId11"/>
    <p:sldId id="1002" r:id="rId12"/>
    <p:sldId id="1003" r:id="rId13"/>
    <p:sldId id="1004" r:id="rId14"/>
    <p:sldId id="997" r:id="rId1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15" autoAdjust="0"/>
    <p:restoredTop sz="94606" autoAdjust="0"/>
  </p:normalViewPr>
  <p:slideViewPr>
    <p:cSldViewPr>
      <p:cViewPr varScale="1">
        <p:scale>
          <a:sx n="113" d="100"/>
          <a:sy n="113" d="100"/>
        </p:scale>
        <p:origin x="606"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1" d="100"/>
          <a:sy n="81" d="100"/>
        </p:scale>
        <p:origin x="-387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2025/5/27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a:t>
            </a:r>
            <a:r>
              <a:rPr lang="zh-CN" altLang="en-US" sz="2000" dirty="0" smtClean="0">
                <a:solidFill>
                  <a:prstClr val="black"/>
                </a:solidFill>
                <a:latin typeface="楷体" panose="02010609060101010101" pitchFamily="49" charset="-122"/>
                <a:ea typeface="楷体" panose="02010609060101010101" pitchFamily="49" charset="-122"/>
              </a:rPr>
              <a:t>训练五年级上册英语译林版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2025/5/27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215991"/>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5200" dirty="0">
                <a:solidFill>
                  <a:srgbClr val="70AD47">
                    <a:lumMod val="75000"/>
                  </a:srgbClr>
                </a:solidFill>
                <a:ea typeface="楷体" panose="02010609060101010101" pitchFamily="49" charset="-122"/>
                <a:cs typeface="Times New Roman" panose="02020603050405020304" pitchFamily="18" charset="0"/>
              </a:rPr>
              <a:t>Unit  3  Our animal friends</a:t>
            </a:r>
            <a:r>
              <a:rPr lang="en-US" altLang="zh-CN" sz="5200" dirty="0" smtClean="0">
                <a:solidFill>
                  <a:srgbClr val="70AD47">
                    <a:lumMod val="75000"/>
                  </a:srgbClr>
                </a:solidFill>
                <a:ea typeface="楷体" panose="02010609060101010101" pitchFamily="49" charset="-122"/>
                <a:cs typeface="Times New Roman" panose="02020603050405020304" pitchFamily="18" charset="0"/>
              </a:rPr>
              <a:t/>
            </a:r>
            <a:br>
              <a:rPr lang="en-US" altLang="zh-CN" sz="5200" dirty="0" smtClean="0">
                <a:solidFill>
                  <a:srgbClr val="70AD47">
                    <a:lumMod val="75000"/>
                  </a:srgbClr>
                </a:solidFill>
                <a:ea typeface="楷体" panose="02010609060101010101" pitchFamily="49" charset="-122"/>
                <a:cs typeface="Times New Roman" panose="02020603050405020304" pitchFamily="18" charset="0"/>
              </a:rPr>
            </a:br>
            <a:r>
              <a:rPr lang="en-US" altLang="zh-CN" sz="4000" dirty="0">
                <a:solidFill>
                  <a:prstClr val="black"/>
                </a:solidFill>
                <a:cs typeface="Times New Roman" panose="02020603050405020304" pitchFamily="18" charset="0"/>
              </a:rPr>
              <a:t>Period 2</a:t>
            </a:r>
            <a:r>
              <a:rPr lang="zh-CN" altLang="en-US" sz="4000" dirty="0">
                <a:solidFill>
                  <a:prstClr val="black"/>
                </a:solidFill>
                <a:cs typeface="Times New Roman" panose="02020603050405020304" pitchFamily="18" charset="0"/>
              </a:rPr>
              <a:t>　</a:t>
            </a:r>
            <a:r>
              <a:rPr lang="en-US" altLang="zh-CN" sz="4000" dirty="0">
                <a:solidFill>
                  <a:prstClr val="black"/>
                </a:solidFill>
                <a:cs typeface="Times New Roman" panose="02020603050405020304" pitchFamily="18" charset="0"/>
              </a:rPr>
              <a:t>Grammar </a:t>
            </a:r>
            <a:r>
              <a:rPr lang="en-US" altLang="zh-CN" sz="4000" dirty="0" smtClean="0">
                <a:solidFill>
                  <a:prstClr val="black"/>
                </a:solidFill>
                <a:cs typeface="Times New Roman" panose="02020603050405020304" pitchFamily="18" charset="0"/>
              </a:rPr>
              <a:t>time-Fun </a:t>
            </a:r>
            <a:r>
              <a:rPr lang="en-US" altLang="zh-CN" sz="4000" dirty="0">
                <a:solidFill>
                  <a:prstClr val="black"/>
                </a:solidFill>
                <a:cs typeface="Times New Roman" panose="02020603050405020304" pitchFamily="18" charset="0"/>
              </a:rPr>
              <a:t>time</a:t>
            </a:r>
            <a:endParaRPr lang="zh-CN" altLang="en-US" sz="4000" dirty="0">
              <a:solidFill>
                <a:prstClr val="black"/>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07537"/>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 there any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the river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78000"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duck		B. a fish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boats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22598" y="2045111"/>
            <a:ext cx="9217024" cy="738664"/>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由</a:t>
            </a:r>
            <a:r>
              <a:rPr lang="en-US" altLang="zh-CN" dirty="0">
                <a:cs typeface="Times New Roman" panose="02020603050405020304" pitchFamily="18" charset="0"/>
              </a:rPr>
              <a:t>“are”</a:t>
            </a:r>
            <a:r>
              <a:rPr lang="zh-CN" altLang="zh-CN" dirty="0">
                <a:cs typeface="Times New Roman" panose="02020603050405020304" pitchFamily="18" charset="0"/>
              </a:rPr>
              <a:t>和</a:t>
            </a:r>
            <a:r>
              <a:rPr lang="en-US" altLang="zh-CN" dirty="0">
                <a:cs typeface="Times New Roman" panose="02020603050405020304" pitchFamily="18" charset="0"/>
              </a:rPr>
              <a:t>“any”</a:t>
            </a:r>
            <a:r>
              <a:rPr lang="zh-CN" altLang="zh-CN" dirty="0">
                <a:cs typeface="Times New Roman" panose="02020603050405020304" pitchFamily="18" charset="0"/>
              </a:rPr>
              <a:t>可知后面的名词用复数形式，故选</a:t>
            </a:r>
            <a:r>
              <a:rPr lang="en-US" altLang="zh-CN" dirty="0">
                <a:cs typeface="Times New Roman" panose="02020603050405020304" pitchFamily="18" charset="0"/>
              </a:rPr>
              <a:t>C</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文本框 3"/>
          <p:cNvSpPr txBox="1"/>
          <p:nvPr/>
        </p:nvSpPr>
        <p:spPr>
          <a:xfrm>
            <a:off x="927722" y="836712"/>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600697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虚线框21.eps"/>
          <p:cNvPicPr/>
          <p:nvPr/>
        </p:nvPicPr>
        <p:blipFill>
          <a:blip r:embed="rId2"/>
          <a:stretch>
            <a:fillRect/>
          </a:stretch>
        </p:blipFill>
        <p:spPr>
          <a:xfrm>
            <a:off x="7604912" y="972182"/>
            <a:ext cx="4392488" cy="4536504"/>
          </a:xfrm>
          <a:prstGeom prst="rect">
            <a:avLst/>
          </a:prstGeom>
        </p:spPr>
      </p:pic>
      <p:sp>
        <p:nvSpPr>
          <p:cNvPr id="2" name="内容占位符 1"/>
          <p:cNvSpPr>
            <a:spLocks noGrp="1"/>
          </p:cNvSpPr>
          <p:nvPr>
            <p:ph idx="1"/>
          </p:nvPr>
        </p:nvSpPr>
        <p:spPr>
          <a:xfrm>
            <a:off x="360854" y="746120"/>
            <a:ext cx="7246520" cy="5909310"/>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从方框中选择合适的句子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补全对话。</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Look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latin typeface="Times New Roman" panose="02020603050405020304" pitchFamily="18" charset="0"/>
                <a:ea typeface="宋体" panose="02010600030101010101" pitchFamily="2" charset="-122"/>
                <a:cs typeface="Times New Roman" panose="02020603050405020304" pitchFamily="18" charset="0"/>
              </a:rPr>
              <a:t>______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have small eyes, long ears and short legs.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latin typeface="Times New Roman" panose="02020603050405020304" pitchFamily="18" charset="0"/>
                <a:ea typeface="宋体" panose="02010600030101010101" pitchFamily="2" charset="-122"/>
                <a:cs typeface="Times New Roman" panose="02020603050405020304" pitchFamily="18" charset="0"/>
              </a:rPr>
              <a:t>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I do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latin typeface="Times New Roman" panose="02020603050405020304" pitchFamily="18" charset="0"/>
                <a:ea typeface="宋体" panose="02010600030101010101" pitchFamily="2" charset="-122"/>
                <a:cs typeface="Times New Roman" panose="02020603050405020304" pitchFamily="18" charset="0"/>
              </a:rPr>
              <a:t>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hear that. </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latin typeface="Times New Roman" panose="02020603050405020304" pitchFamily="18" charset="0"/>
                <a:ea typeface="宋体" panose="02010600030101010101" pitchFamily="2" charset="-122"/>
                <a:cs typeface="Times New Roman" panose="02020603050405020304" pitchFamily="18" charset="0"/>
              </a:rPr>
              <a:t>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Oh no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know why they have long ears now</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7604912" y="819620"/>
            <a:ext cx="4392488" cy="4616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Do you like them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I’d like to take them home.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So they run away so fast.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How cute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There are two lovely rabbits beside your door.</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3100289" y="1556792"/>
            <a:ext cx="423514" cy="523220"/>
          </a:xfrm>
          <a:prstGeom prst="rect">
            <a:avLst/>
          </a:prstGeom>
          <a:noFill/>
        </p:spPr>
        <p:txBody>
          <a:bodyPr wrap="none" rtlCol="0">
            <a:spAutoFit/>
          </a:bodyPr>
          <a:lstStyle/>
          <a:p>
            <a:pPr algn="ctr"/>
            <a:r>
              <a:rPr lang="en-US" altLang="zh-CN" dirty="0"/>
              <a:t>E</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2782838" y="2151516"/>
            <a:ext cx="444352" cy="523220"/>
          </a:xfrm>
          <a:prstGeom prst="rect">
            <a:avLst/>
          </a:prstGeom>
          <a:noFill/>
        </p:spPr>
        <p:txBody>
          <a:bodyPr wrap="none" rtlCol="0">
            <a:spAutoFit/>
          </a:bodyPr>
          <a:lstStyle/>
          <a:p>
            <a:pPr algn="ctr"/>
            <a:r>
              <a:rPr lang="en-US" altLang="zh-CN" dirty="0"/>
              <a:t>D</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1558702" y="3454638"/>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3286894" y="4104278"/>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9" name="文本框 8"/>
          <p:cNvSpPr txBox="1"/>
          <p:nvPr/>
        </p:nvSpPr>
        <p:spPr>
          <a:xfrm>
            <a:off x="5610150" y="4725144"/>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531160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16813"/>
          </a:xfrm>
        </p:spPr>
        <p:txBody>
          <a:bodyPr/>
          <a:lstStyle/>
          <a:p>
            <a:pPr hangingPunct="0">
              <a:spcAft>
                <a:spcPts val="0"/>
              </a:spcAft>
              <a:tabLst>
                <a:tab pos="630555" algn="l"/>
                <a:tab pos="3150870" algn="l"/>
                <a:tab pos="6391275" algn="l"/>
              </a:tabLst>
            </a:pPr>
            <a:endPar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zh-CN" altLang="zh-CN" sz="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sz="2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 </a:t>
            </a:r>
            <a:r>
              <a:rPr lang="en-US" altLang="zh-CN" sz="24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同学们正在观看有关人类起源的视频。请阅读视频中的介绍</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帮助他们完成相关的思维导图。</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0555" algn="l"/>
                <a:tab pos="3150870" algn="l"/>
                <a:tab pos="6391275" algn="l"/>
              </a:tabLst>
            </a:pP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Humans</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evolved</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fish</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Where did human come from</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people believe that our ancestors</a:t>
            </a:r>
            <a:r>
              <a:rPr lang="zh-CN" altLang="zh-CN" sz="24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祖先</a:t>
            </a:r>
            <a:r>
              <a:rPr lang="zh-CN" altLang="zh-CN" sz="24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came out of water. They evolved</a:t>
            </a:r>
            <a:r>
              <a:rPr lang="zh-CN" altLang="zh-CN" sz="24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进化</a:t>
            </a:r>
            <a:r>
              <a:rPr lang="zh-CN" altLang="zh-CN" sz="24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fish. Not long ago, some Chinese scientists found five fish fossils</a:t>
            </a:r>
            <a:r>
              <a:rPr lang="zh-CN" altLang="zh-CN" sz="24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化石</a:t>
            </a:r>
            <a:r>
              <a:rPr lang="zh-CN" altLang="zh-CN" sz="24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fish are about 436 to 439 million</a:t>
            </a:r>
            <a:r>
              <a:rPr lang="zh-CN" altLang="zh-CN" sz="24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百万</a:t>
            </a:r>
            <a:r>
              <a:rPr lang="zh-CN" altLang="zh-CN" sz="24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years old. What is special about them</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Well, they have jaws</a:t>
            </a:r>
            <a:r>
              <a:rPr lang="zh-CN" altLang="zh-CN" sz="24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下颌</a:t>
            </a:r>
            <a:r>
              <a:rPr lang="zh-CN" altLang="zh-CN" sz="24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BS03.eps" descr="id:2147494904;FounderCES"/>
          <p:cNvPicPr/>
          <p:nvPr/>
        </p:nvPicPr>
        <p:blipFill>
          <a:blip r:embed="rId2"/>
          <a:stretch>
            <a:fillRect/>
          </a:stretch>
        </p:blipFill>
        <p:spPr>
          <a:xfrm>
            <a:off x="478582" y="1404230"/>
            <a:ext cx="8521228" cy="603139"/>
          </a:xfrm>
          <a:prstGeom prst="rect">
            <a:avLst/>
          </a:prstGeom>
        </p:spPr>
      </p:pic>
      <p:pic>
        <p:nvPicPr>
          <p:cNvPr id="4" name="图片 3"/>
          <p:cNvPicPr/>
          <p:nvPr/>
        </p:nvPicPr>
        <p:blipFill>
          <a:blip r:embed="rId3"/>
          <a:stretch>
            <a:fillRect/>
          </a:stretch>
        </p:blipFill>
        <p:spPr>
          <a:xfrm>
            <a:off x="1046100" y="2041373"/>
            <a:ext cx="3585210" cy="514985"/>
          </a:xfrm>
          <a:prstGeom prst="rect">
            <a:avLst/>
          </a:prstGeom>
        </p:spPr>
      </p:pic>
    </p:spTree>
    <p:extLst>
      <p:ext uri="{BB962C8B-B14F-4D97-AF65-F5344CB8AC3E}">
        <p14:creationId xmlns:p14="http://schemas.microsoft.com/office/powerpoint/2010/main" val="27111050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Jaws are important for human evolution. With jaws, ancient fish could bite and chew. They got more food and evolved faster. They came out of the water and evolved from swimming to crawling</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爬行</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then to walking. But for a long time, scientists didn’t know when and where fish evolved jaws. This time, Chinese scientists found the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oldest-known</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已知最古老的</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fish with jaws. So we get to know more about our jawed ancestors.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Where did it all begin for humans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keep looking for the answer.</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978365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s01.jpg" descr="id:2147494925;FounderCES"/>
          <p:cNvPicPr/>
          <p:nvPr/>
        </p:nvPicPr>
        <p:blipFill>
          <a:blip r:embed="rId2"/>
          <a:stretch>
            <a:fillRect/>
          </a:stretch>
        </p:blipFill>
        <p:spPr>
          <a:xfrm>
            <a:off x="622598" y="1179037"/>
            <a:ext cx="10937082" cy="4067877"/>
          </a:xfrm>
          <a:prstGeom prst="rect">
            <a:avLst/>
          </a:prstGeom>
        </p:spPr>
      </p:pic>
      <p:sp>
        <p:nvSpPr>
          <p:cNvPr id="2" name="矩形 1"/>
          <p:cNvSpPr/>
          <p:nvPr/>
        </p:nvSpPr>
        <p:spPr>
          <a:xfrm>
            <a:off x="1550156" y="1870462"/>
            <a:ext cx="1750800" cy="523220"/>
          </a:xfrm>
          <a:prstGeom prst="rect">
            <a:avLst/>
          </a:prstGeom>
        </p:spPr>
        <p:txBody>
          <a:bodyPr wrap="square">
            <a:spAutoFit/>
          </a:bodyPr>
          <a:lstStyle/>
          <a:p>
            <a:r>
              <a:rPr lang="en-US" altLang="zh-CN" dirty="0"/>
              <a:t>fish fossils</a:t>
            </a:r>
            <a:endParaRPr lang="zh-CN" altLang="en-US" dirty="0"/>
          </a:p>
        </p:txBody>
      </p:sp>
      <p:sp>
        <p:nvSpPr>
          <p:cNvPr id="4" name="文本框 3"/>
          <p:cNvSpPr txBox="1"/>
          <p:nvPr/>
        </p:nvSpPr>
        <p:spPr>
          <a:xfrm>
            <a:off x="9999050" y="1073468"/>
            <a:ext cx="883576" cy="523220"/>
          </a:xfrm>
          <a:prstGeom prst="rect">
            <a:avLst/>
          </a:prstGeom>
          <a:noFill/>
        </p:spPr>
        <p:txBody>
          <a:bodyPr wrap="none" rtlCol="0">
            <a:spAutoFit/>
          </a:bodyPr>
          <a:lstStyle/>
          <a:p>
            <a:pPr algn="ctr"/>
            <a:r>
              <a:rPr lang="en-US" altLang="zh-CN" dirty="0"/>
              <a:t>jaws</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335566" y="1592384"/>
            <a:ext cx="2242922" cy="523220"/>
          </a:xfrm>
          <a:prstGeom prst="rect">
            <a:avLst/>
          </a:prstGeom>
          <a:noFill/>
        </p:spPr>
        <p:txBody>
          <a:bodyPr wrap="none" rtlCol="0">
            <a:spAutoFit/>
          </a:bodyPr>
          <a:lstStyle/>
          <a:p>
            <a:pPr algn="ctr"/>
            <a:r>
              <a:rPr lang="en-US" altLang="zh-CN" dirty="0" smtClean="0"/>
              <a:t>oldest</a:t>
            </a:r>
            <a:r>
              <a:rPr lang="en-US" altLang="zh-CN" dirty="0" smtClean="0">
                <a:cs typeface="Times New Roman" panose="02020603050405020304" pitchFamily="18" charset="0"/>
              </a:rPr>
              <a:t>-</a:t>
            </a:r>
            <a:r>
              <a:rPr lang="en-US" altLang="zh-CN" dirty="0" smtClean="0"/>
              <a:t>known</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2152621" y="3411908"/>
            <a:ext cx="1742786" cy="523220"/>
          </a:xfrm>
          <a:prstGeom prst="rect">
            <a:avLst/>
          </a:prstGeom>
          <a:noFill/>
        </p:spPr>
        <p:txBody>
          <a:bodyPr wrap="none" rtlCol="0">
            <a:spAutoFit/>
          </a:bodyPr>
          <a:lstStyle/>
          <a:p>
            <a:pPr algn="ctr"/>
            <a:r>
              <a:rPr lang="en-US" altLang="zh-CN" dirty="0"/>
              <a:t>important</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8930825" y="3601818"/>
            <a:ext cx="1003801" cy="523220"/>
          </a:xfrm>
          <a:prstGeom prst="rect">
            <a:avLst/>
          </a:prstGeom>
          <a:noFill/>
        </p:spPr>
        <p:txBody>
          <a:bodyPr wrap="none" rtlCol="0">
            <a:spAutoFit/>
          </a:bodyPr>
          <a:lstStyle/>
          <a:p>
            <a:pPr algn="ctr"/>
            <a:r>
              <a:rPr lang="en-US" altLang="zh-CN" dirty="0"/>
              <a:t>when</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7933190" y="4111656"/>
            <a:ext cx="1114344" cy="523220"/>
          </a:xfrm>
          <a:prstGeom prst="rect">
            <a:avLst/>
          </a:prstGeom>
          <a:noFill/>
        </p:spPr>
        <p:txBody>
          <a:bodyPr wrap="none" rtlCol="0">
            <a:spAutoFit/>
          </a:bodyPr>
          <a:lstStyle/>
          <a:p>
            <a:pPr algn="ctr"/>
            <a:r>
              <a:rPr lang="en-US" altLang="zh-CN" dirty="0"/>
              <a:t>where</a:t>
            </a:r>
            <a:endParaRPr lang="zh-CN" altLang="en-US" sz="2800" b="1" kern="100" dirty="0">
              <a:solidFill>
                <a:srgbClr val="FF0000"/>
              </a:solidFill>
              <a:cs typeface="Times New Roman" panose="02020603050405020304" pitchFamily="18" charset="0"/>
            </a:endParaRPr>
          </a:p>
        </p:txBody>
      </p:sp>
      <p:cxnSp>
        <p:nvCxnSpPr>
          <p:cNvPr id="10" name="直接连接符 9"/>
          <p:cNvCxnSpPr/>
          <p:nvPr/>
        </p:nvCxnSpPr>
        <p:spPr>
          <a:xfrm>
            <a:off x="10882626" y="2052222"/>
            <a:ext cx="61318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6543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P spid="7"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60648"/>
            <a:ext cx="11485848" cy="3508653"/>
          </a:xfrm>
        </p:spPr>
        <p:txBody>
          <a:bodyPr/>
          <a:lstStyle/>
          <a:p>
            <a:pPr hangingPunct="0">
              <a:spcAft>
                <a:spcPts val="0"/>
              </a:spcAft>
              <a:tabLst>
                <a:tab pos="630555" algn="l"/>
                <a:tab pos="3150870" algn="l"/>
                <a:tab pos="6391275"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听录音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选出合适的答语。</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I have some parrots.	B. I can see some parrots.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955800"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There are some parrots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BS01.eps" descr="id:2147494890;FounderCES"/>
          <p:cNvPicPr/>
          <p:nvPr/>
        </p:nvPicPr>
        <p:blipFill>
          <a:blip r:embed="rId2"/>
          <a:stretch>
            <a:fillRect/>
          </a:stretch>
        </p:blipFill>
        <p:spPr>
          <a:xfrm>
            <a:off x="478582" y="1143328"/>
            <a:ext cx="10859135" cy="621665"/>
          </a:xfrm>
          <a:prstGeom prst="rect">
            <a:avLst/>
          </a:prstGeom>
        </p:spPr>
      </p:pic>
      <p:sp>
        <p:nvSpPr>
          <p:cNvPr id="4" name="矩形 3"/>
          <p:cNvSpPr/>
          <p:nvPr/>
        </p:nvSpPr>
        <p:spPr>
          <a:xfrm>
            <a:off x="550590" y="3573016"/>
            <a:ext cx="3331361"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What do you have</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文本框 4"/>
          <p:cNvSpPr txBox="1"/>
          <p:nvPr/>
        </p:nvSpPr>
        <p:spPr>
          <a:xfrm>
            <a:off x="902881" y="2439472"/>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967848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339650"/>
          </a:xfrm>
        </p:spPr>
        <p:txBody>
          <a:bodyPr/>
          <a:lstStyle/>
          <a:p>
            <a:pPr hangingPunct="0">
              <a:spcAft>
                <a:spcPts val="0"/>
              </a:spcAft>
              <a:tabLst>
                <a:tab pos="630238" algn="l"/>
                <a:tab pos="3149600" algn="l"/>
                <a:tab pos="5922963" algn="l"/>
                <a:tab pos="869950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No, it isn’t.	B. It’s soft.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are hard</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630238" algn="l"/>
                <a:tab pos="3149600" algn="l"/>
                <a:tab pos="5922963" algn="l"/>
                <a:tab pos="869950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3149600" algn="l"/>
                <a:tab pos="5922963" algn="l"/>
                <a:tab pos="869950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3149600" algn="l"/>
                <a:tab pos="5922963" algn="l"/>
                <a:tab pos="869950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 can jump.	B. Yes, I can.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it can’t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630238" algn="l"/>
                <a:tab pos="3149600" algn="l"/>
                <a:tab pos="5922963" algn="l"/>
                <a:tab pos="869950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3149600" algn="l"/>
                <a:tab pos="5922963" algn="l"/>
                <a:tab pos="869950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3149600" algn="l"/>
                <a:tab pos="5922963" algn="l"/>
                <a:tab pos="869950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Yes, it does.	B. Yes, it is.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a cat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630238" algn="l"/>
                <a:tab pos="3149600" algn="l"/>
                <a:tab pos="5922963" algn="l"/>
                <a:tab pos="8699500" algn="l"/>
              </a:tabLst>
            </a:pP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3149600" algn="l"/>
                <a:tab pos="5922963" algn="l"/>
                <a:tab pos="8699500" algn="l"/>
              </a:tabLs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238" algn="l"/>
                <a:tab pos="3149600" algn="l"/>
                <a:tab pos="5922963" algn="l"/>
                <a:tab pos="869950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 can run and jump.	B. It’s a dog.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has a tail</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22598" y="1284258"/>
            <a:ext cx="4022191"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Is its body soft or hard</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矩形 3"/>
          <p:cNvSpPr/>
          <p:nvPr/>
        </p:nvSpPr>
        <p:spPr>
          <a:xfrm>
            <a:off x="622598" y="2564904"/>
            <a:ext cx="2404826" cy="738664"/>
          </a:xfrm>
          <a:prstGeom prst="rect">
            <a:avLst/>
          </a:prstGeom>
        </p:spPr>
        <p:txBody>
          <a:bodyPr wrap="none">
            <a:spAutoFit/>
          </a:bodyPr>
          <a:lstStyle/>
          <a:p>
            <a:pPr algn="just">
              <a:lnSpc>
                <a:spcPct val="150000"/>
              </a:lnSpc>
              <a:spcAft>
                <a:spcPts val="0"/>
              </a:spcAft>
            </a:pPr>
            <a:r>
              <a:rPr lang="en-US" altLang="zh-CN" dirty="0" smtClean="0">
                <a:solidFill>
                  <a:srgbClr val="ED028C"/>
                </a:solidFill>
                <a:cs typeface="Times New Roman" panose="02020603050405020304" pitchFamily="18" charset="0"/>
              </a:rPr>
              <a:t>Can it jump</a:t>
            </a:r>
            <a:r>
              <a:rPr lang="zh-CN" altLang="zh-CN" dirty="0" smtClean="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5" name="矩形 4"/>
          <p:cNvSpPr/>
          <p:nvPr/>
        </p:nvSpPr>
        <p:spPr>
          <a:xfrm>
            <a:off x="694606" y="3717032"/>
            <a:ext cx="1951175"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Is it a cat</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6" name="矩形 5"/>
          <p:cNvSpPr/>
          <p:nvPr/>
        </p:nvSpPr>
        <p:spPr>
          <a:xfrm>
            <a:off x="622598" y="4881572"/>
            <a:ext cx="3953262" cy="738664"/>
          </a:xfrm>
          <a:prstGeom prst="rect">
            <a:avLst/>
          </a:prstGeom>
        </p:spPr>
        <p:txBody>
          <a:bodyPr wrap="none">
            <a:spAutoFit/>
          </a:bodyPr>
          <a:lstStyle/>
          <a:p>
            <a:pPr algn="just">
              <a:lnSpc>
                <a:spcPct val="150000"/>
              </a:lnSpc>
              <a:spcAft>
                <a:spcPts val="0"/>
              </a:spcAft>
            </a:pPr>
            <a:r>
              <a:rPr lang="en-US" altLang="zh-CN" dirty="0">
                <a:solidFill>
                  <a:srgbClr val="ED028C"/>
                </a:solidFill>
                <a:cs typeface="Times New Roman" panose="02020603050405020304" pitchFamily="18" charset="0"/>
              </a:rPr>
              <a:t>What can your dog do</a:t>
            </a:r>
            <a:r>
              <a:rPr lang="zh-CN" altLang="zh-CN" dirty="0">
                <a:solidFill>
                  <a:srgbClr val="ED028C"/>
                </a:solidFill>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7" name="文本框 6"/>
          <p:cNvSpPr txBox="1"/>
          <p:nvPr/>
        </p:nvSpPr>
        <p:spPr>
          <a:xfrm>
            <a:off x="940049" y="836712"/>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910630" y="2053099"/>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9" name="文本框 8"/>
          <p:cNvSpPr txBox="1"/>
          <p:nvPr/>
        </p:nvSpPr>
        <p:spPr>
          <a:xfrm>
            <a:off x="940049" y="3212976"/>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
        <p:nvSpPr>
          <p:cNvPr id="10" name="文本框 9"/>
          <p:cNvSpPr txBox="1"/>
          <p:nvPr/>
        </p:nvSpPr>
        <p:spPr>
          <a:xfrm>
            <a:off x="910630" y="4394701"/>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320535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给下列句子选择合适的答句。</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many animal friends do you have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 he does.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the bird fly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It’s short.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 they have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have four.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Tom have a kite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 They have two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big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apples.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 your ears big or small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 They’re small.</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cat’s tail long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 Yes, it can</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57622" y="1484784"/>
            <a:ext cx="444352" cy="523220"/>
          </a:xfrm>
          <a:prstGeom prst="rect">
            <a:avLst/>
          </a:prstGeom>
          <a:noFill/>
        </p:spPr>
        <p:txBody>
          <a:bodyPr wrap="none" rtlCol="0">
            <a:spAutoFit/>
          </a:bodyPr>
          <a:lstStyle/>
          <a:p>
            <a:pPr algn="ctr"/>
            <a:r>
              <a:rPr lang="en-US" altLang="zh-CN" dirty="0"/>
              <a:t>C</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974092" y="2132856"/>
            <a:ext cx="404278" cy="523220"/>
          </a:xfrm>
          <a:prstGeom prst="rect">
            <a:avLst/>
          </a:prstGeom>
          <a:noFill/>
        </p:spPr>
        <p:txBody>
          <a:bodyPr wrap="none" rtlCol="0">
            <a:spAutoFit/>
          </a:bodyPr>
          <a:lstStyle/>
          <a:p>
            <a:pPr algn="ctr"/>
            <a:r>
              <a:rPr lang="en-US" altLang="zh-CN" dirty="0"/>
              <a:t>F</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929630" y="2780928"/>
            <a:ext cx="444352" cy="523220"/>
          </a:xfrm>
          <a:prstGeom prst="rect">
            <a:avLst/>
          </a:prstGeom>
          <a:noFill/>
        </p:spPr>
        <p:txBody>
          <a:bodyPr wrap="none" rtlCol="0">
            <a:spAutoFit/>
          </a:bodyPr>
          <a:lstStyle/>
          <a:p>
            <a:pPr algn="ctr"/>
            <a:r>
              <a:rPr lang="en-US" altLang="zh-CN" dirty="0"/>
              <a:t>D</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929630" y="3429000"/>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10630" y="4699506"/>
            <a:ext cx="423514" cy="523220"/>
          </a:xfrm>
          <a:prstGeom prst="rect">
            <a:avLst/>
          </a:prstGeom>
          <a:noFill/>
        </p:spPr>
        <p:txBody>
          <a:bodyPr wrap="none" rtlCol="0">
            <a:spAutoFit/>
          </a:bodyPr>
          <a:lstStyle/>
          <a:p>
            <a:pPr algn="ctr"/>
            <a:r>
              <a:rPr lang="en-US" altLang="zh-CN" dirty="0"/>
              <a:t>E</a:t>
            </a:r>
            <a:endParaRPr lang="zh-CN" altLang="en-US" sz="2800" b="1" kern="100" dirty="0">
              <a:solidFill>
                <a:srgbClr val="FF0000"/>
              </a:solidFill>
              <a:cs typeface="Times New Roman" panose="02020603050405020304" pitchFamily="18" charset="0"/>
            </a:endParaRPr>
          </a:p>
        </p:txBody>
      </p:sp>
      <p:sp>
        <p:nvSpPr>
          <p:cNvPr id="8" name="文本框 7"/>
          <p:cNvSpPr txBox="1"/>
          <p:nvPr/>
        </p:nvSpPr>
        <p:spPr>
          <a:xfrm>
            <a:off x="919164" y="5330486"/>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955570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802294"/>
          </a:xfrm>
        </p:spPr>
        <p:txBody>
          <a:bodyPr/>
          <a:lstStyle/>
          <a:p>
            <a:pPr hangingPunct="0">
              <a:lnSpc>
                <a:spcPct val="130000"/>
              </a:lnSpc>
              <a:spcAft>
                <a:spcPts val="0"/>
              </a:spcAft>
            </a:pP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 many animal friends do you have</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询问动物朋友的数量，</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 have four</a:t>
            </a:r>
            <a:r>
              <a:rPr lang="en-US" altLang="zh-CN" sz="24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回答数量，两者匹配，故选</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“Can the bird fly</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是情态动词</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can</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引导的一般疑问句，询问鸟是否会飞，</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“Yes, it can</a:t>
            </a:r>
            <a:r>
              <a:rPr lang="en-US" altLang="zh-CN" sz="24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是的，它会</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指代</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bird,</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4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“What do they have</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询问他们有什么，</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 have two big apples</a:t>
            </a:r>
            <a:r>
              <a:rPr lang="en-US" altLang="zh-CN" sz="24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他们有两个大苹果</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4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“Does Tom have a kite</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是助动词</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does</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引导的一般疑问句，主语是</a:t>
            </a:r>
            <a:r>
              <a:rPr lang="en-US" altLang="zh-CN" sz="2400"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Tom,“Yes</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he does</a:t>
            </a:r>
            <a:r>
              <a:rPr lang="en-US" altLang="zh-CN" sz="24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指代</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Tom,</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4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“Are your ears big or small</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是选择疑问句，需要在</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big</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small</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中做选择，</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“They’re small</a:t>
            </a:r>
            <a:r>
              <a:rPr lang="en-US" altLang="zh-CN" sz="24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指代</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ears,</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4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“Is the cat’s tail long</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是一般疑问句，询问猫的尾巴是否长，</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sz="24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It’s short</a:t>
            </a:r>
            <a:r>
              <a:rPr lang="en-US" altLang="zh-CN" sz="24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为否定回答并说明尾巴短，</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指代</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cat’s tail,</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12273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S02.eps" descr="id:2147494897;FounderCES"/>
          <p:cNvPicPr/>
          <p:nvPr/>
        </p:nvPicPr>
        <p:blipFill>
          <a:blip r:embed="rId2"/>
          <a:stretch>
            <a:fillRect/>
          </a:stretch>
        </p:blipFill>
        <p:spPr>
          <a:xfrm>
            <a:off x="550590" y="1484784"/>
            <a:ext cx="7535545" cy="708660"/>
          </a:xfrm>
          <a:prstGeom prst="rect">
            <a:avLst/>
          </a:prstGeom>
        </p:spPr>
      </p:pic>
      <p:sp>
        <p:nvSpPr>
          <p:cNvPr id="4" name="内容占位符 1"/>
          <p:cNvSpPr txBox="1">
            <a:spLocks/>
          </p:cNvSpPr>
          <p:nvPr/>
        </p:nvSpPr>
        <p:spPr bwMode="auto">
          <a:xfrm>
            <a:off x="363844" y="2196090"/>
            <a:ext cx="11485848" cy="2595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用所给单词的适当形式填空。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have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third</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animal friends. What about you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dog has big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can hear well.</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of the cat’s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black. The other three are white.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1888500" y="2933490"/>
            <a:ext cx="974883" cy="523220"/>
          </a:xfrm>
          <a:prstGeom prst="rect">
            <a:avLst/>
          </a:prstGeom>
          <a:noFill/>
        </p:spPr>
        <p:txBody>
          <a:bodyPr wrap="none" rtlCol="0">
            <a:spAutoFit/>
          </a:bodyPr>
          <a:lstStyle/>
          <a:p>
            <a:pPr algn="ctr"/>
            <a:r>
              <a:rPr lang="en-US" altLang="zh-CN" dirty="0"/>
              <a:t>three</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3275015" y="3573016"/>
            <a:ext cx="821059" cy="523220"/>
          </a:xfrm>
          <a:prstGeom prst="rect">
            <a:avLst/>
          </a:prstGeom>
          <a:noFill/>
        </p:spPr>
        <p:txBody>
          <a:bodyPr wrap="none" rtlCol="0">
            <a:spAutoFit/>
          </a:bodyPr>
          <a:lstStyle/>
          <a:p>
            <a:pPr algn="ctr"/>
            <a:r>
              <a:rPr lang="en-US" altLang="zh-CN" dirty="0"/>
              <a:t>ears</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3408478" y="4221088"/>
            <a:ext cx="742512" cy="523220"/>
          </a:xfrm>
          <a:prstGeom prst="rect">
            <a:avLst/>
          </a:prstGeom>
          <a:noFill/>
        </p:spPr>
        <p:txBody>
          <a:bodyPr wrap="none" rtlCol="0">
            <a:spAutoFit/>
          </a:bodyPr>
          <a:lstStyle/>
          <a:p>
            <a:pPr algn="ctr"/>
            <a:r>
              <a:rPr lang="en-US" altLang="zh-CN" dirty="0"/>
              <a:t>feet</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672926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your sister do on Sundays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355600"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usually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fly</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kites in the park.</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your new toy train, please.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Bobby can’t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jump</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He’s sad.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bird’s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leg</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short. But it can fly high.</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you see any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rabbit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under the tree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3127158" y="1514062"/>
            <a:ext cx="801823" cy="523220"/>
          </a:xfrm>
          <a:prstGeom prst="rect">
            <a:avLst/>
          </a:prstGeom>
          <a:noFill/>
        </p:spPr>
        <p:txBody>
          <a:bodyPr wrap="none" rtlCol="0">
            <a:spAutoFit/>
          </a:bodyPr>
          <a:lstStyle/>
          <a:p>
            <a:pPr algn="ctr"/>
            <a:r>
              <a:rPr lang="en-US" altLang="zh-CN" dirty="0"/>
              <a:t>flies</a:t>
            </a:r>
            <a:endParaRPr lang="zh-CN" altLang="en-US" sz="2800" b="1" kern="100" dirty="0">
              <a:solidFill>
                <a:srgbClr val="FF0000"/>
              </a:solidFill>
              <a:cs typeface="Times New Roman" panose="02020603050405020304" pitchFamily="18" charset="0"/>
            </a:endParaRPr>
          </a:p>
        </p:txBody>
      </p:sp>
      <p:sp>
        <p:nvSpPr>
          <p:cNvPr id="4" name="文本框 3"/>
          <p:cNvSpPr txBox="1"/>
          <p:nvPr/>
        </p:nvSpPr>
        <p:spPr>
          <a:xfrm>
            <a:off x="1702718" y="2141402"/>
            <a:ext cx="643125" cy="523220"/>
          </a:xfrm>
          <a:prstGeom prst="rect">
            <a:avLst/>
          </a:prstGeom>
          <a:noFill/>
        </p:spPr>
        <p:txBody>
          <a:bodyPr wrap="none" rtlCol="0">
            <a:spAutoFit/>
          </a:bodyPr>
          <a:lstStyle/>
          <a:p>
            <a:pPr algn="ctr"/>
            <a:r>
              <a:rPr lang="en-US" altLang="zh-CN" dirty="0"/>
              <a:t>me</a:t>
            </a:r>
            <a:endParaRPr lang="zh-CN" altLang="en-US" sz="2800" b="1" kern="100" dirty="0">
              <a:solidFill>
                <a:srgbClr val="FF0000"/>
              </a:solidFill>
              <a:cs typeface="Times New Roman" panose="02020603050405020304" pitchFamily="18" charset="0"/>
            </a:endParaRPr>
          </a:p>
        </p:txBody>
      </p:sp>
      <p:sp>
        <p:nvSpPr>
          <p:cNvPr id="5" name="文本框 4"/>
          <p:cNvSpPr txBox="1"/>
          <p:nvPr/>
        </p:nvSpPr>
        <p:spPr>
          <a:xfrm>
            <a:off x="2737336" y="2738198"/>
            <a:ext cx="1005404" cy="523220"/>
          </a:xfrm>
          <a:prstGeom prst="rect">
            <a:avLst/>
          </a:prstGeom>
          <a:noFill/>
        </p:spPr>
        <p:txBody>
          <a:bodyPr wrap="none" rtlCol="0">
            <a:spAutoFit/>
          </a:bodyPr>
          <a:lstStyle/>
          <a:p>
            <a:pPr algn="ctr"/>
            <a:r>
              <a:rPr lang="en-US" altLang="zh-CN" dirty="0"/>
              <a:t>jump</a:t>
            </a:r>
            <a:endParaRPr lang="zh-CN" altLang="en-US" sz="2800" b="1" kern="100" dirty="0">
              <a:solidFill>
                <a:srgbClr val="FF0000"/>
              </a:solidFill>
              <a:cs typeface="Times New Roman" panose="02020603050405020304" pitchFamily="18" charset="0"/>
            </a:endParaRPr>
          </a:p>
        </p:txBody>
      </p:sp>
      <p:sp>
        <p:nvSpPr>
          <p:cNvPr id="6" name="文本框 5"/>
          <p:cNvSpPr txBox="1"/>
          <p:nvPr/>
        </p:nvSpPr>
        <p:spPr>
          <a:xfrm>
            <a:off x="2494806" y="3367106"/>
            <a:ext cx="761748" cy="523220"/>
          </a:xfrm>
          <a:prstGeom prst="rect">
            <a:avLst/>
          </a:prstGeom>
          <a:noFill/>
        </p:spPr>
        <p:txBody>
          <a:bodyPr wrap="none" rtlCol="0">
            <a:spAutoFit/>
          </a:bodyPr>
          <a:lstStyle/>
          <a:p>
            <a:pPr algn="ctr"/>
            <a:r>
              <a:rPr lang="en-US" altLang="zh-CN" dirty="0"/>
              <a:t>legs</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3300315" y="4066454"/>
            <a:ext cx="1282723" cy="523220"/>
          </a:xfrm>
          <a:prstGeom prst="rect">
            <a:avLst/>
          </a:prstGeom>
          <a:noFill/>
        </p:spPr>
        <p:txBody>
          <a:bodyPr wrap="none" rtlCol="0">
            <a:spAutoFit/>
          </a:bodyPr>
          <a:lstStyle/>
          <a:p>
            <a:pPr algn="ctr"/>
            <a:r>
              <a:rPr lang="en-US" altLang="zh-CN" dirty="0"/>
              <a:t>rabbits</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61558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53868"/>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单项选择。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Mike’s dog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long tail and four long legs.</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955800"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has		B. have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haves</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94606" y="2708920"/>
            <a:ext cx="7079654" cy="738664"/>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主语是第三人称单数，动词用</a:t>
            </a:r>
            <a:r>
              <a:rPr lang="en-US" altLang="zh-CN" dirty="0">
                <a:cs typeface="Times New Roman" panose="02020603050405020304" pitchFamily="18" charset="0"/>
              </a:rPr>
              <a:t>has,</a:t>
            </a:r>
            <a:r>
              <a:rPr lang="zh-CN" altLang="zh-CN" dirty="0">
                <a:cs typeface="Times New Roman" panose="02020603050405020304" pitchFamily="18" charset="0"/>
              </a:rPr>
              <a:t>故选</a:t>
            </a:r>
            <a:r>
              <a:rPr lang="en-US" altLang="zh-CN" dirty="0">
                <a:cs typeface="Times New Roman" panose="02020603050405020304" pitchFamily="18" charset="0"/>
              </a:rPr>
              <a:t>A</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内容占位符 1"/>
          <p:cNvSpPr txBox="1">
            <a:spLocks/>
          </p:cNvSpPr>
          <p:nvPr/>
        </p:nvSpPr>
        <p:spPr bwMode="auto">
          <a:xfrm>
            <a:off x="404182" y="3345599"/>
            <a:ext cx="11485848" cy="130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 pos="3150870" algn="l"/>
                <a:tab pos="639127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eyes are small.</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78000" eaLnBrk="1" hangingPunct="0">
              <a:spcAft>
                <a:spcPts val="0"/>
              </a:spcAft>
              <a:tabLst>
                <a:tab pos="630555" algn="l"/>
                <a:tab pos="3150870" algn="l"/>
                <a:tab pos="63912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She’s		B. Her			C. She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550590" y="4644839"/>
            <a:ext cx="11161240" cy="1384995"/>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句中</a:t>
            </a:r>
            <a:r>
              <a:rPr lang="en-US" altLang="zh-CN" dirty="0">
                <a:cs typeface="Times New Roman" panose="02020603050405020304" pitchFamily="18" charset="0"/>
              </a:rPr>
              <a:t>eyes</a:t>
            </a:r>
            <a:r>
              <a:rPr lang="zh-CN" altLang="zh-CN" dirty="0">
                <a:cs typeface="Times New Roman" panose="02020603050405020304" pitchFamily="18" charset="0"/>
              </a:rPr>
              <a:t>是名词，名词前面用形容词性物主代词，</a:t>
            </a:r>
            <a:r>
              <a:rPr lang="en-US" altLang="zh-CN" dirty="0">
                <a:cs typeface="Times New Roman" panose="02020603050405020304" pitchFamily="18" charset="0"/>
              </a:rPr>
              <a:t>she</a:t>
            </a:r>
            <a:r>
              <a:rPr lang="zh-CN" altLang="zh-CN" dirty="0">
                <a:cs typeface="Times New Roman" panose="02020603050405020304" pitchFamily="18" charset="0"/>
              </a:rPr>
              <a:t>的形容词性物主代词形式是</a:t>
            </a:r>
            <a:r>
              <a:rPr lang="en-US" altLang="zh-CN" dirty="0">
                <a:cs typeface="Times New Roman" panose="02020603050405020304" pitchFamily="18" charset="0"/>
              </a:rPr>
              <a:t>her,</a:t>
            </a:r>
            <a:r>
              <a:rPr lang="zh-CN" altLang="zh-CN" dirty="0">
                <a:cs typeface="Times New Roman" panose="02020603050405020304" pitchFamily="18" charset="0"/>
              </a:rPr>
              <a:t>故选</a:t>
            </a:r>
            <a:r>
              <a:rPr lang="en-US" altLang="zh-CN" dirty="0">
                <a:cs typeface="Times New Roman" panose="02020603050405020304" pitchFamily="18" charset="0"/>
              </a:rPr>
              <a:t>B</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6" name="文本框 5"/>
          <p:cNvSpPr txBox="1"/>
          <p:nvPr/>
        </p:nvSpPr>
        <p:spPr>
          <a:xfrm>
            <a:off x="929630" y="1484784"/>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40049" y="3447584"/>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636596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07537"/>
          </a:xfrm>
        </p:spPr>
        <p:txBody>
          <a:bodyPr/>
          <a:lstStyle/>
          <a:p>
            <a:pPr hangingPunct="0">
              <a:spcAft>
                <a:spcPts val="0"/>
              </a:spcAft>
              <a:tabLst>
                <a:tab pos="630555" algn="l"/>
                <a:tab pos="3150870" algn="l"/>
                <a:tab pos="639127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F36B64"/>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 is the Year of 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China.</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78000" hangingPunct="0">
              <a:spcAft>
                <a:spcPts val="0"/>
              </a:spcAft>
              <a:tabLst>
                <a:tab pos="630555" algn="l"/>
                <a:tab pos="3150870" algn="l"/>
                <a:tab pos="63912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Snake		B. Tiger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Mouse</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50590" y="1988840"/>
            <a:ext cx="7992888" cy="738664"/>
          </a:xfrm>
          <a:prstGeom prst="rect">
            <a:avLst/>
          </a:prstGeom>
        </p:spPr>
        <p:txBody>
          <a:bodyPr wrap="square">
            <a:spAutoFit/>
          </a:bodyPr>
          <a:lstStyle/>
          <a:p>
            <a:pPr algn="just">
              <a:lnSpc>
                <a:spcPct val="150000"/>
              </a:lnSpc>
              <a:spcAft>
                <a:spcPts val="0"/>
              </a:spcAft>
            </a:pPr>
            <a:r>
              <a:rPr lang="zh-CN" altLang="zh-CN" dirty="0">
                <a:cs typeface="Times New Roman" panose="02020603050405020304" pitchFamily="18" charset="0"/>
              </a:rPr>
              <a:t>根据常识可知，</a:t>
            </a:r>
            <a:r>
              <a:rPr lang="en-US" altLang="zh-CN" dirty="0">
                <a:cs typeface="Times New Roman" panose="02020603050405020304" pitchFamily="18" charset="0"/>
              </a:rPr>
              <a:t>2025</a:t>
            </a:r>
            <a:r>
              <a:rPr lang="zh-CN" altLang="zh-CN" dirty="0">
                <a:cs typeface="Times New Roman" panose="02020603050405020304" pitchFamily="18" charset="0"/>
              </a:rPr>
              <a:t>年是中国蛇年，故选</a:t>
            </a:r>
            <a:r>
              <a:rPr lang="en-US" altLang="zh-CN" dirty="0">
                <a:cs typeface="Times New Roman" panose="02020603050405020304" pitchFamily="18" charset="0"/>
              </a:rPr>
              <a:t>A</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4" name="内容占位符 1"/>
          <p:cNvSpPr txBox="1">
            <a:spLocks/>
          </p:cNvSpPr>
          <p:nvPr/>
        </p:nvSpPr>
        <p:spPr bwMode="auto">
          <a:xfrm>
            <a:off x="351658" y="2625519"/>
            <a:ext cx="11485848" cy="130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0555" algn="l"/>
                <a:tab pos="3150870" algn="l"/>
                <a:tab pos="639127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F36B64"/>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F36B64"/>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have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 animal friend.</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78000" eaLnBrk="1" hangingPunct="0">
              <a:spcAft>
                <a:spcPts val="0"/>
              </a:spcAft>
              <a:tabLst>
                <a:tab pos="630555" algn="l"/>
                <a:tab pos="3150870" algn="l"/>
                <a:tab pos="63912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an		B. a				C.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550590" y="3791031"/>
            <a:ext cx="11282401" cy="1949508"/>
          </a:xfrm>
          <a:prstGeom prst="rect">
            <a:avLst/>
          </a:prstGeom>
        </p:spPr>
        <p:txBody>
          <a:bodyPr wrap="square">
            <a:spAutoFit/>
          </a:bodyPr>
          <a:lstStyle/>
          <a:p>
            <a:pPr algn="just" eaLnBrk="1">
              <a:lnSpc>
                <a:spcPct val="150000"/>
              </a:lnSpc>
              <a:spcAft>
                <a:spcPts val="0"/>
              </a:spcAft>
            </a:pPr>
            <a:r>
              <a:rPr lang="zh-CN" altLang="zh-CN" dirty="0">
                <a:cs typeface="Times New Roman" panose="02020603050405020304" pitchFamily="18" charset="0"/>
              </a:rPr>
              <a:t>此题考查的是不定冠词</a:t>
            </a:r>
            <a:r>
              <a:rPr lang="en-US" altLang="zh-CN" dirty="0" err="1">
                <a:cs typeface="Times New Roman" panose="02020603050405020304" pitchFamily="18" charset="0"/>
              </a:rPr>
              <a:t>a,an</a:t>
            </a:r>
            <a:r>
              <a:rPr lang="zh-CN" altLang="zh-CN" dirty="0">
                <a:cs typeface="Times New Roman" panose="02020603050405020304" pitchFamily="18" charset="0"/>
              </a:rPr>
              <a:t>的用法，</a:t>
            </a:r>
            <a:r>
              <a:rPr lang="en-US" altLang="zh-CN" dirty="0">
                <a:cs typeface="Times New Roman" panose="02020603050405020304" pitchFamily="18" charset="0"/>
              </a:rPr>
              <a:t>a</a:t>
            </a:r>
            <a:r>
              <a:rPr lang="zh-CN" altLang="zh-CN" dirty="0">
                <a:cs typeface="Times New Roman" panose="02020603050405020304" pitchFamily="18" charset="0"/>
              </a:rPr>
              <a:t>用在以辅音音素开头的单词前面，</a:t>
            </a:r>
            <a:r>
              <a:rPr lang="en-US" altLang="zh-CN" dirty="0">
                <a:cs typeface="Times New Roman" panose="02020603050405020304" pitchFamily="18" charset="0"/>
              </a:rPr>
              <a:t>an</a:t>
            </a:r>
            <a:r>
              <a:rPr lang="zh-CN" altLang="zh-CN" dirty="0">
                <a:cs typeface="Times New Roman" panose="02020603050405020304" pitchFamily="18" charset="0"/>
              </a:rPr>
              <a:t>用在以元音音素开头的单词前面。</a:t>
            </a:r>
            <a:r>
              <a:rPr lang="en-US" altLang="zh-CN" dirty="0">
                <a:cs typeface="Times New Roman" panose="02020603050405020304" pitchFamily="18" charset="0"/>
              </a:rPr>
              <a:t>new</a:t>
            </a:r>
            <a:r>
              <a:rPr lang="zh-CN" altLang="zh-CN" dirty="0">
                <a:cs typeface="Times New Roman" panose="02020603050405020304" pitchFamily="18" charset="0"/>
              </a:rPr>
              <a:t>以辅音音素开头，所以前面用</a:t>
            </a:r>
            <a:r>
              <a:rPr lang="en-US" altLang="zh-CN" dirty="0">
                <a:cs typeface="Times New Roman" panose="02020603050405020304" pitchFamily="18" charset="0"/>
              </a:rPr>
              <a:t>a,</a:t>
            </a:r>
            <a:r>
              <a:rPr lang="zh-CN" altLang="zh-CN" dirty="0">
                <a:cs typeface="Times New Roman" panose="02020603050405020304" pitchFamily="18" charset="0"/>
              </a:rPr>
              <a:t>故选</a:t>
            </a:r>
            <a:r>
              <a:rPr lang="en-US" altLang="zh-CN" dirty="0">
                <a:cs typeface="Times New Roman" panose="02020603050405020304" pitchFamily="18" charset="0"/>
              </a:rPr>
              <a:t>B</a:t>
            </a:r>
            <a:r>
              <a:rPr lang="zh-CN" altLang="zh-CN" dirty="0">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6" name="文本框 5"/>
          <p:cNvSpPr txBox="1"/>
          <p:nvPr/>
        </p:nvSpPr>
        <p:spPr>
          <a:xfrm>
            <a:off x="906872" y="836712"/>
            <a:ext cx="444352" cy="523220"/>
          </a:xfrm>
          <a:prstGeom prst="rect">
            <a:avLst/>
          </a:prstGeom>
          <a:noFill/>
        </p:spPr>
        <p:txBody>
          <a:bodyPr wrap="none" rtlCol="0">
            <a:spAutoFit/>
          </a:bodyPr>
          <a:lstStyle/>
          <a:p>
            <a:pPr algn="ctr"/>
            <a:r>
              <a:rPr lang="en-US" altLang="zh-CN" dirty="0"/>
              <a:t>A</a:t>
            </a:r>
            <a:endParaRPr lang="zh-CN" altLang="en-US" sz="2800" b="1" kern="100" dirty="0">
              <a:solidFill>
                <a:srgbClr val="FF0000"/>
              </a:solidFill>
              <a:cs typeface="Times New Roman" panose="02020603050405020304" pitchFamily="18" charset="0"/>
            </a:endParaRPr>
          </a:p>
        </p:txBody>
      </p:sp>
      <p:sp>
        <p:nvSpPr>
          <p:cNvPr id="7" name="文本框 6"/>
          <p:cNvSpPr txBox="1"/>
          <p:nvPr/>
        </p:nvSpPr>
        <p:spPr>
          <a:xfrm>
            <a:off x="940049" y="2727504"/>
            <a:ext cx="423514" cy="523220"/>
          </a:xfrm>
          <a:prstGeom prst="rect">
            <a:avLst/>
          </a:prstGeom>
          <a:noFill/>
        </p:spPr>
        <p:txBody>
          <a:bodyPr wrap="none" rtlCol="0">
            <a:spAutoFit/>
          </a:bodyPr>
          <a:lstStyle/>
          <a:p>
            <a:pPr algn="ctr"/>
            <a:r>
              <a:rPr lang="en-US" altLang="zh-CN" dirty="0"/>
              <a:t>B</a:t>
            </a:r>
            <a:endParaRPr lang="zh-CN" altLang="en-US" sz="2800" b="1" kern="1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1342414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TotalTime>
  <Words>584</Words>
  <Application>Microsoft Office PowerPoint</Application>
  <PresentationFormat>自定义</PresentationFormat>
  <Paragraphs>118</Paragraphs>
  <Slides>14</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14</vt:i4>
      </vt:variant>
    </vt:vector>
  </HeadingPairs>
  <TitlesOfParts>
    <vt:vector size="21"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340</cp:revision>
  <dcterms:created xsi:type="dcterms:W3CDTF">2020-11-06T05:24:00Z</dcterms:created>
  <dcterms:modified xsi:type="dcterms:W3CDTF">2025-05-27T10:07:56Z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